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7"/>
  </p:notesMasterIdLst>
  <p:sldIdLst>
    <p:sldId id="256" r:id="rId2"/>
    <p:sldId id="275" r:id="rId3"/>
    <p:sldId id="277" r:id="rId4"/>
    <p:sldId id="270" r:id="rId5"/>
    <p:sldId id="278" r:id="rId6"/>
    <p:sldId id="279" r:id="rId7"/>
    <p:sldId id="280" r:id="rId8"/>
    <p:sldId id="283" r:id="rId9"/>
    <p:sldId id="284" r:id="rId10"/>
    <p:sldId id="271" r:id="rId11"/>
    <p:sldId id="281" r:id="rId12"/>
    <p:sldId id="282" r:id="rId13"/>
    <p:sldId id="285" r:id="rId14"/>
    <p:sldId id="267" r:id="rId15"/>
    <p:sldId id="27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965"/>
    <p:restoredTop sz="64170"/>
  </p:normalViewPr>
  <p:slideViewPr>
    <p:cSldViewPr snapToGrid="0">
      <p:cViewPr varScale="1">
        <p:scale>
          <a:sx n="51" d="100"/>
          <a:sy n="51" d="100"/>
        </p:scale>
        <p:origin x="180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5597EA-B7BD-7940-B7F5-D5D24B0C2425}" type="datetimeFigureOut">
              <a:rPr lang="en-US" smtClean="0"/>
              <a:t>12/8/23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F8B311-E59A-9E46-8B52-A298DDCF96E8}" type="slidenum">
              <a:rPr lang="en-US" smtClean="0"/>
              <a:t>‹#›</a:t>
            </a:fld>
            <a:endParaRPr lang="en-US"/>
          </a:p>
        </p:txBody>
      </p:sp>
    </p:spTree>
    <p:extLst>
      <p:ext uri="{BB962C8B-B14F-4D97-AF65-F5344CB8AC3E}">
        <p14:creationId xmlns:p14="http://schemas.microsoft.com/office/powerpoint/2010/main" val="3863544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thank you for listening. My name is Logan and we’ll be looking at a small portion of my first thesis chapter, specifically, is it possible to determine differences in mussel populations through their fatty acid and stable isotope profiles</a:t>
            </a:r>
          </a:p>
        </p:txBody>
      </p:sp>
      <p:sp>
        <p:nvSpPr>
          <p:cNvPr id="4" name="Slide Number Placeholder 3"/>
          <p:cNvSpPr>
            <a:spLocks noGrp="1"/>
          </p:cNvSpPr>
          <p:nvPr>
            <p:ph type="sldNum" sz="quarter" idx="5"/>
          </p:nvPr>
        </p:nvSpPr>
        <p:spPr/>
        <p:txBody>
          <a:bodyPr/>
          <a:lstStyle/>
          <a:p>
            <a:fld id="{D7F8B311-E59A-9E46-8B52-A298DDCF96E8}" type="slidenum">
              <a:rPr lang="en-US" smtClean="0"/>
              <a:t>1</a:t>
            </a:fld>
            <a:endParaRPr lang="en-US"/>
          </a:p>
        </p:txBody>
      </p:sp>
    </p:spTree>
    <p:extLst>
      <p:ext uri="{BB962C8B-B14F-4D97-AF65-F5344CB8AC3E}">
        <p14:creationId xmlns:p14="http://schemas.microsoft.com/office/powerpoint/2010/main" val="784867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all plots have some degree of separation between both site and season, with the greatest degree of separations being seen in the plots that only measure for polyunsaturated fatty acids or PUFAs and for the plot that measures for all fatty acids. By looking at which fatty acids are closes to which site, you can tell which fatty acids have more of an effect on that particular site. In addition, due to such high levels of separation, going forward we will only be looking at plots for all fatty acids or polyunsaturated acids. </a:t>
            </a:r>
          </a:p>
        </p:txBody>
      </p:sp>
      <p:sp>
        <p:nvSpPr>
          <p:cNvPr id="4" name="Slide Number Placeholder 3"/>
          <p:cNvSpPr>
            <a:spLocks noGrp="1"/>
          </p:cNvSpPr>
          <p:nvPr>
            <p:ph type="sldNum" sz="quarter" idx="5"/>
          </p:nvPr>
        </p:nvSpPr>
        <p:spPr/>
        <p:txBody>
          <a:bodyPr/>
          <a:lstStyle/>
          <a:p>
            <a:fld id="{D7F8B311-E59A-9E46-8B52-A298DDCF96E8}" type="slidenum">
              <a:rPr lang="en-US" smtClean="0"/>
              <a:t>10</a:t>
            </a:fld>
            <a:endParaRPr lang="en-US"/>
          </a:p>
        </p:txBody>
      </p:sp>
    </p:spTree>
    <p:extLst>
      <p:ext uri="{BB962C8B-B14F-4D97-AF65-F5344CB8AC3E}">
        <p14:creationId xmlns:p14="http://schemas.microsoft.com/office/powerpoint/2010/main" val="38290868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isotope LDA results, there is some separation but it is not nearly to the extents that are shown in the fatty acid LDAs. For the </a:t>
            </a:r>
            <a:r>
              <a:rPr lang="en-US" dirty="0" err="1"/>
              <a:t>tippecanoe</a:t>
            </a:r>
            <a:r>
              <a:rPr lang="en-US" dirty="0"/>
              <a:t> river and prairie creek site, there is almost no separation while there is an extreme amount of separation for sites along the </a:t>
            </a:r>
            <a:r>
              <a:rPr lang="en-US" dirty="0" err="1"/>
              <a:t>mississinewa</a:t>
            </a:r>
            <a:r>
              <a:rPr lang="en-US" dirty="0"/>
              <a:t> river. One potential reason is that between MDS and MUS there is a dam that is controlled by the army corps of engineers. These dams have specific times when they are open and when they are closed which could explain such a massive separation between the two sites.  </a:t>
            </a:r>
          </a:p>
        </p:txBody>
      </p:sp>
      <p:sp>
        <p:nvSpPr>
          <p:cNvPr id="4" name="Slide Number Placeholder 3"/>
          <p:cNvSpPr>
            <a:spLocks noGrp="1"/>
          </p:cNvSpPr>
          <p:nvPr>
            <p:ph type="sldNum" sz="quarter" idx="5"/>
          </p:nvPr>
        </p:nvSpPr>
        <p:spPr/>
        <p:txBody>
          <a:bodyPr/>
          <a:lstStyle/>
          <a:p>
            <a:fld id="{D7F8B311-E59A-9E46-8B52-A298DDCF96E8}" type="slidenum">
              <a:rPr lang="en-US" smtClean="0"/>
              <a:t>11</a:t>
            </a:fld>
            <a:endParaRPr lang="en-US"/>
          </a:p>
        </p:txBody>
      </p:sp>
    </p:spTree>
    <p:extLst>
      <p:ext uri="{BB962C8B-B14F-4D97-AF65-F5344CB8AC3E}">
        <p14:creationId xmlns:p14="http://schemas.microsoft.com/office/powerpoint/2010/main" val="20600887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previously, we can use redundancy analyses to see how fatty acids, which are represented by green lettering,  influence stable isotopes, which are represented by purple lettering, and vice versa. For example, in both plots C20.5n.3 consistently stays close to Oxygen 18 which indicates that one should expect to find a high delta value if there is a high amount of C20.5n.3. </a:t>
            </a:r>
          </a:p>
        </p:txBody>
      </p:sp>
      <p:sp>
        <p:nvSpPr>
          <p:cNvPr id="4" name="Slide Number Placeholder 3"/>
          <p:cNvSpPr>
            <a:spLocks noGrp="1"/>
          </p:cNvSpPr>
          <p:nvPr>
            <p:ph type="sldNum" sz="quarter" idx="5"/>
          </p:nvPr>
        </p:nvSpPr>
        <p:spPr/>
        <p:txBody>
          <a:bodyPr/>
          <a:lstStyle/>
          <a:p>
            <a:fld id="{D7F8B311-E59A-9E46-8B52-A298DDCF96E8}" type="slidenum">
              <a:rPr lang="en-US" smtClean="0"/>
              <a:t>12</a:t>
            </a:fld>
            <a:endParaRPr lang="en-US"/>
          </a:p>
        </p:txBody>
      </p:sp>
    </p:spTree>
    <p:extLst>
      <p:ext uri="{BB962C8B-B14F-4D97-AF65-F5344CB8AC3E}">
        <p14:creationId xmlns:p14="http://schemas.microsoft.com/office/powerpoint/2010/main" val="3586334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results of my linear mixed models were unfortunately not as useful as my other statistical methods. Having run several fatty acids through the model, only a handful had significant p values when compared to either season or the position of the site where sampling occurred. With stable isotopes, only nitrogen and sulfur had significant p values for season and no significant p values for site position. Carbon, hydrogen, and oxygen did not have any significant p values. </a:t>
            </a:r>
          </a:p>
        </p:txBody>
      </p:sp>
      <p:sp>
        <p:nvSpPr>
          <p:cNvPr id="4" name="Slide Number Placeholder 3"/>
          <p:cNvSpPr>
            <a:spLocks noGrp="1"/>
          </p:cNvSpPr>
          <p:nvPr>
            <p:ph type="sldNum" sz="quarter" idx="5"/>
          </p:nvPr>
        </p:nvSpPr>
        <p:spPr/>
        <p:txBody>
          <a:bodyPr/>
          <a:lstStyle/>
          <a:p>
            <a:fld id="{D7F8B311-E59A-9E46-8B52-A298DDCF96E8}" type="slidenum">
              <a:rPr lang="en-US" smtClean="0"/>
              <a:t>13</a:t>
            </a:fld>
            <a:endParaRPr lang="en-US"/>
          </a:p>
        </p:txBody>
      </p:sp>
    </p:spTree>
    <p:extLst>
      <p:ext uri="{BB962C8B-B14F-4D97-AF65-F5344CB8AC3E}">
        <p14:creationId xmlns:p14="http://schemas.microsoft.com/office/powerpoint/2010/main" val="37343994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it is clear that the stable isotope and fatty acid profiles of mussels appear to be affected by both their location as well as by seasons. Going forward, I will be introducing more species of mussels into the study as well as a larger number of sampling site. Increasing the number of samples should hopefully increase the chances of a significant effect being picked up by my linear mixed models. In addition, to better understand how fatty acids and stable isotopes affect the health of a mussel, I plan on analyzing the hemolymph (or blood) of the mussel for its </a:t>
            </a:r>
            <a:r>
              <a:rPr lang="en-US" dirty="0" err="1"/>
              <a:t>mircrobiome</a:t>
            </a:r>
            <a:r>
              <a:rPr lang="en-US" dirty="0"/>
              <a:t>, which means an in depth look at the different kinds of microorganism that call the mussel home. </a:t>
            </a:r>
          </a:p>
        </p:txBody>
      </p:sp>
      <p:sp>
        <p:nvSpPr>
          <p:cNvPr id="4" name="Slide Number Placeholder 3"/>
          <p:cNvSpPr>
            <a:spLocks noGrp="1"/>
          </p:cNvSpPr>
          <p:nvPr>
            <p:ph type="sldNum" sz="quarter" idx="5"/>
          </p:nvPr>
        </p:nvSpPr>
        <p:spPr/>
        <p:txBody>
          <a:bodyPr/>
          <a:lstStyle/>
          <a:p>
            <a:fld id="{D7F8B311-E59A-9E46-8B52-A298DDCF96E8}" type="slidenum">
              <a:rPr lang="en-US" smtClean="0"/>
              <a:t>14</a:t>
            </a:fld>
            <a:endParaRPr lang="en-US"/>
          </a:p>
        </p:txBody>
      </p:sp>
    </p:spTree>
    <p:extLst>
      <p:ext uri="{BB962C8B-B14F-4D97-AF65-F5344CB8AC3E}">
        <p14:creationId xmlns:p14="http://schemas.microsoft.com/office/powerpoint/2010/main" val="897306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little background, freshwater mussels are a diverse group of animals, with up to 300 species being found in North America alone. Unfortunately they are currently undergoing a massive population decline with many species labeled as threatened or endangered. One major pitfall for protecting freshwater mussels is the extreme lack of research that has been done on them. This knowledge gab is so large that, at the moment, what constitutes a healthy mussel is unknown. What is known however, is that mussel communities form a large part of what makes freshwater ecosystems healthy.  </a:t>
            </a:r>
          </a:p>
        </p:txBody>
      </p:sp>
      <p:sp>
        <p:nvSpPr>
          <p:cNvPr id="4" name="Slide Number Placeholder 3"/>
          <p:cNvSpPr>
            <a:spLocks noGrp="1"/>
          </p:cNvSpPr>
          <p:nvPr>
            <p:ph type="sldNum" sz="quarter" idx="5"/>
          </p:nvPr>
        </p:nvSpPr>
        <p:spPr/>
        <p:txBody>
          <a:bodyPr/>
          <a:lstStyle/>
          <a:p>
            <a:fld id="{D7F8B311-E59A-9E46-8B52-A298DDCF96E8}" type="slidenum">
              <a:rPr lang="en-US" smtClean="0"/>
              <a:t>2</a:t>
            </a:fld>
            <a:endParaRPr lang="en-US"/>
          </a:p>
        </p:txBody>
      </p:sp>
    </p:spTree>
    <p:extLst>
      <p:ext uri="{BB962C8B-B14F-4D97-AF65-F5344CB8AC3E}">
        <p14:creationId xmlns:p14="http://schemas.microsoft.com/office/powerpoint/2010/main" val="57196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will see in the next slide, my data was collected at six different sites, with three being upstream of a reservoir and three being downstream of the same reservoir. These collections happened twice, once in the summer and once in the fall. For each sampling event 20 Wabash </a:t>
            </a:r>
            <a:r>
              <a:rPr lang="en-US" dirty="0" err="1"/>
              <a:t>Pigtoes</a:t>
            </a:r>
            <a:r>
              <a:rPr lang="en-US" dirty="0"/>
              <a:t> were harvested for their muscle tissue, which was sent off to outside labs to be analyzed for their fatty acid and stable isotope profiles. </a:t>
            </a:r>
          </a:p>
        </p:txBody>
      </p:sp>
      <p:sp>
        <p:nvSpPr>
          <p:cNvPr id="4" name="Slide Number Placeholder 3"/>
          <p:cNvSpPr>
            <a:spLocks noGrp="1"/>
          </p:cNvSpPr>
          <p:nvPr>
            <p:ph type="sldNum" sz="quarter" idx="5"/>
          </p:nvPr>
        </p:nvSpPr>
        <p:spPr/>
        <p:txBody>
          <a:bodyPr/>
          <a:lstStyle/>
          <a:p>
            <a:fld id="{D7F8B311-E59A-9E46-8B52-A298DDCF96E8}" type="slidenum">
              <a:rPr lang="en-US" smtClean="0"/>
              <a:t>3</a:t>
            </a:fld>
            <a:endParaRPr lang="en-US"/>
          </a:p>
        </p:txBody>
      </p:sp>
    </p:spTree>
    <p:extLst>
      <p:ext uri="{BB962C8B-B14F-4D97-AF65-F5344CB8AC3E}">
        <p14:creationId xmlns:p14="http://schemas.microsoft.com/office/powerpoint/2010/main" val="1670816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Primarily in Upper Wabash River Basin</a:t>
            </a:r>
          </a:p>
        </p:txBody>
      </p:sp>
      <p:sp>
        <p:nvSpPr>
          <p:cNvPr id="4" name="Slide Number Placeholder 3"/>
          <p:cNvSpPr>
            <a:spLocks noGrp="1"/>
          </p:cNvSpPr>
          <p:nvPr>
            <p:ph type="sldNum" sz="quarter" idx="5"/>
          </p:nvPr>
        </p:nvSpPr>
        <p:spPr/>
        <p:txBody>
          <a:bodyPr/>
          <a:lstStyle/>
          <a:p>
            <a:fld id="{D7F8B311-E59A-9E46-8B52-A298DDCF96E8}" type="slidenum">
              <a:rPr lang="en-US" smtClean="0"/>
              <a:t>4</a:t>
            </a:fld>
            <a:endParaRPr lang="en-US"/>
          </a:p>
        </p:txBody>
      </p:sp>
    </p:spTree>
    <p:extLst>
      <p:ext uri="{BB962C8B-B14F-4D97-AF65-F5344CB8AC3E}">
        <p14:creationId xmlns:p14="http://schemas.microsoft.com/office/powerpoint/2010/main" val="3913000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overarching goal of my research is to determine what exactly a healthy individual mussel looks like. As I said before however, there is a significant knowledge gap when it comes to freshwater mussel research. This is why, at the moment, I am only looking to see if a difference in the populations can be detected using their fatty acid and stable isotope profiles. The basic premise of fatty acid analysis is that signatures of fatty acids can help infer if the environment of a consumer is particularly productive, with polyunsaturated acids in particular being useful as they can’t be made by an organism, only picked up from the environment. The use of stable isotopes is somewhat similar in that the relative concentration of a certain isotope can be used to determine what resources are being used by an organism. It is the hope that by using fatty acid and stable isotope signatures to determine a mussel's sources for diet and resources, we can gleam what sources can influence the health of the mussel. </a:t>
            </a:r>
          </a:p>
        </p:txBody>
      </p:sp>
      <p:sp>
        <p:nvSpPr>
          <p:cNvPr id="4" name="Slide Number Placeholder 3"/>
          <p:cNvSpPr>
            <a:spLocks noGrp="1"/>
          </p:cNvSpPr>
          <p:nvPr>
            <p:ph type="sldNum" sz="quarter" idx="5"/>
          </p:nvPr>
        </p:nvSpPr>
        <p:spPr/>
        <p:txBody>
          <a:bodyPr/>
          <a:lstStyle/>
          <a:p>
            <a:fld id="{D7F8B311-E59A-9E46-8B52-A298DDCF96E8}" type="slidenum">
              <a:rPr lang="en-US" smtClean="0"/>
              <a:t>5</a:t>
            </a:fld>
            <a:endParaRPr lang="en-US"/>
          </a:p>
        </p:txBody>
      </p:sp>
    </p:spTree>
    <p:extLst>
      <p:ext uri="{BB962C8B-B14F-4D97-AF65-F5344CB8AC3E}">
        <p14:creationId xmlns:p14="http://schemas.microsoft.com/office/powerpoint/2010/main" val="2159431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data was produced by outside labs, with one lab analyzing muscle tissue for fatty acids and the other analyzing for stable isotope profiles. Upon receiving the data from both labs I merged the two datasets together which resulted in a table of 240 rows, with each row representing an individual mussel, and 50 columns with 23 columns consisting of fatty acids and 5 columns that represented the delta values of isotopes which are used to represent their relative concentration. Columns that were not useful in the analysis, such as those provided by the labs for bookkeeping purposes (wet weight of the sample, dry weight, amplitudes of the chromatograph) were removed from the data set. In addition, any rows that contained NAs or were empty due to lab errors or re runs that haven’t been sent were also removed, which resulted in the sample size shrinking to 227.</a:t>
            </a:r>
          </a:p>
        </p:txBody>
      </p:sp>
      <p:sp>
        <p:nvSpPr>
          <p:cNvPr id="4" name="Slide Number Placeholder 3"/>
          <p:cNvSpPr>
            <a:spLocks noGrp="1"/>
          </p:cNvSpPr>
          <p:nvPr>
            <p:ph type="sldNum" sz="quarter" idx="5"/>
          </p:nvPr>
        </p:nvSpPr>
        <p:spPr/>
        <p:txBody>
          <a:bodyPr/>
          <a:lstStyle/>
          <a:p>
            <a:fld id="{D7F8B311-E59A-9E46-8B52-A298DDCF96E8}" type="slidenum">
              <a:rPr lang="en-US" smtClean="0"/>
              <a:t>6</a:t>
            </a:fld>
            <a:endParaRPr lang="en-US"/>
          </a:p>
        </p:txBody>
      </p:sp>
    </p:spTree>
    <p:extLst>
      <p:ext uri="{BB962C8B-B14F-4D97-AF65-F5344CB8AC3E}">
        <p14:creationId xmlns:p14="http://schemas.microsoft.com/office/powerpoint/2010/main" val="2186985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analytical methods I used to determine the stable isotope and fatty acid differences and relationships between sites were linear discriminant analyses using the MASS package, which was used to see how each site relates to fatty acids and isotopes, redundancy analyses, using the vegan package, which was used to see how fatty acids and isotopes relate to each other, and a linear mixed model, using the package </a:t>
            </a:r>
            <a:r>
              <a:rPr lang="en-US" dirty="0" err="1"/>
              <a:t>lmerTest</a:t>
            </a:r>
            <a:r>
              <a:rPr lang="en-US" dirty="0"/>
              <a:t>, which was used to look at the significance of the relationships of fatty acids or isotopes between the position of the site and the season of when sampling occurred. These results were plotted using </a:t>
            </a:r>
            <a:r>
              <a:rPr lang="en-US" dirty="0" err="1"/>
              <a:t>ggplot</a:t>
            </a:r>
            <a:r>
              <a:rPr lang="en-US" dirty="0"/>
              <a:t> along with various other aesthetic packages. </a:t>
            </a:r>
          </a:p>
          <a:p>
            <a:endParaRPr lang="en-US" dirty="0"/>
          </a:p>
        </p:txBody>
      </p:sp>
      <p:sp>
        <p:nvSpPr>
          <p:cNvPr id="4" name="Slide Number Placeholder 3"/>
          <p:cNvSpPr>
            <a:spLocks noGrp="1"/>
          </p:cNvSpPr>
          <p:nvPr>
            <p:ph type="sldNum" sz="quarter" idx="5"/>
          </p:nvPr>
        </p:nvSpPr>
        <p:spPr/>
        <p:txBody>
          <a:bodyPr/>
          <a:lstStyle/>
          <a:p>
            <a:fld id="{D7F8B311-E59A-9E46-8B52-A298DDCF96E8}" type="slidenum">
              <a:rPr lang="en-US" smtClean="0"/>
              <a:t>7</a:t>
            </a:fld>
            <a:endParaRPr lang="en-US"/>
          </a:p>
        </p:txBody>
      </p:sp>
    </p:spTree>
    <p:extLst>
      <p:ext uri="{BB962C8B-B14F-4D97-AF65-F5344CB8AC3E}">
        <p14:creationId xmlns:p14="http://schemas.microsoft.com/office/powerpoint/2010/main" val="1147681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first looking at my data I constructed boxplots to simply look at the distribution of the raw data. Focusing on all 5 stable isotopes, there are clear differences between both site and season sampled.</a:t>
            </a:r>
          </a:p>
        </p:txBody>
      </p:sp>
      <p:sp>
        <p:nvSpPr>
          <p:cNvPr id="4" name="Slide Number Placeholder 3"/>
          <p:cNvSpPr>
            <a:spLocks noGrp="1"/>
          </p:cNvSpPr>
          <p:nvPr>
            <p:ph type="sldNum" sz="quarter" idx="5"/>
          </p:nvPr>
        </p:nvSpPr>
        <p:spPr/>
        <p:txBody>
          <a:bodyPr/>
          <a:lstStyle/>
          <a:p>
            <a:fld id="{D7F8B311-E59A-9E46-8B52-A298DDCF96E8}" type="slidenum">
              <a:rPr lang="en-US" smtClean="0"/>
              <a:t>8</a:t>
            </a:fld>
            <a:endParaRPr lang="en-US"/>
          </a:p>
        </p:txBody>
      </p:sp>
    </p:spTree>
    <p:extLst>
      <p:ext uri="{BB962C8B-B14F-4D97-AF65-F5344CB8AC3E}">
        <p14:creationId xmlns:p14="http://schemas.microsoft.com/office/powerpoint/2010/main" val="2823715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fatty acids I decided to limit my boxplots to three fatty acids, which have been shown in previous studies to relate to growth in marine bivalves. In DSA, or </a:t>
            </a:r>
            <a:r>
              <a:rPr lang="en-US" dirty="0" err="1"/>
              <a:t>docosapentaenoic</a:t>
            </a:r>
            <a:r>
              <a:rPr lang="en-US" dirty="0"/>
              <a:t> acid there is some seasonal variation between one or two site. The main source of variation appears to be related to site with DHA or docosahexaenoic acid showing a similar pattern. EPA or </a:t>
            </a:r>
            <a:r>
              <a:rPr lang="en-US" dirty="0" err="1"/>
              <a:t>eicosapentaenoic</a:t>
            </a:r>
            <a:r>
              <a:rPr lang="en-US" dirty="0"/>
              <a:t> acid, shows a high amount of variation between both site and season.  </a:t>
            </a:r>
          </a:p>
          <a:p>
            <a:endParaRPr lang="en-US" dirty="0"/>
          </a:p>
          <a:p>
            <a:r>
              <a:rPr lang="en-US" dirty="0"/>
              <a:t>DSA = </a:t>
            </a:r>
            <a:r>
              <a:rPr lang="en-US" dirty="0" err="1"/>
              <a:t>docosapentaeonic</a:t>
            </a:r>
            <a:r>
              <a:rPr lang="en-US" dirty="0"/>
              <a:t> acid</a:t>
            </a:r>
          </a:p>
          <a:p>
            <a:r>
              <a:rPr lang="en-US" dirty="0"/>
              <a:t>EPA = </a:t>
            </a:r>
            <a:r>
              <a:rPr lang="en-US" dirty="0" err="1"/>
              <a:t>eicosapentaenoic</a:t>
            </a:r>
            <a:r>
              <a:rPr lang="en-US" dirty="0"/>
              <a:t> acid</a:t>
            </a:r>
          </a:p>
          <a:p>
            <a:r>
              <a:rPr lang="en-US" dirty="0"/>
              <a:t>DHA = docosahexaenoic acid</a:t>
            </a:r>
          </a:p>
          <a:p>
            <a:endParaRPr lang="en-US" dirty="0"/>
          </a:p>
          <a:p>
            <a:r>
              <a:rPr lang="en-US" dirty="0"/>
              <a:t>All have been shown to relate to growth in marine bivalves</a:t>
            </a:r>
          </a:p>
        </p:txBody>
      </p:sp>
      <p:sp>
        <p:nvSpPr>
          <p:cNvPr id="4" name="Slide Number Placeholder 3"/>
          <p:cNvSpPr>
            <a:spLocks noGrp="1"/>
          </p:cNvSpPr>
          <p:nvPr>
            <p:ph type="sldNum" sz="quarter" idx="5"/>
          </p:nvPr>
        </p:nvSpPr>
        <p:spPr/>
        <p:txBody>
          <a:bodyPr/>
          <a:lstStyle/>
          <a:p>
            <a:fld id="{D7F8B311-E59A-9E46-8B52-A298DDCF96E8}" type="slidenum">
              <a:rPr lang="en-US" smtClean="0"/>
              <a:t>9</a:t>
            </a:fld>
            <a:endParaRPr lang="en-US"/>
          </a:p>
        </p:txBody>
      </p:sp>
    </p:spTree>
    <p:extLst>
      <p:ext uri="{BB962C8B-B14F-4D97-AF65-F5344CB8AC3E}">
        <p14:creationId xmlns:p14="http://schemas.microsoft.com/office/powerpoint/2010/main" val="1138896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dirty="0"/>
              <a:t>Click to edit Master title style</a:t>
            </a:r>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latin typeface="+mn-lt"/>
              </a:defRPr>
            </a:lvl1pPr>
          </a:lstStyle>
          <a:p>
            <a:fld id="{11A6662E-FAF4-44BC-88B5-85A7CBFB6D30}" type="datetime1">
              <a:rPr lang="en-US" smtClean="0"/>
              <a:pPr/>
              <a:t>12/8/23</a:t>
            </a:fld>
            <a:endParaRPr lang="en-US"/>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latin typeface="+mn-lt"/>
              </a:defRPr>
            </a:lvl1pPr>
          </a:lstStyle>
          <a:p>
            <a:endParaRPr lang="en-US"/>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1319826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12/8/23</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95510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12/8/23</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88926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838200" y="365760"/>
            <a:ext cx="1051560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12/8/23</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07246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12/8/23</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027635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12/8/23</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54317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839788" y="175260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839788" y="2666999"/>
            <a:ext cx="5157787"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183188"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12/8/23</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83682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p:txBody>
          <a:bodyPr/>
          <a:lstStyle/>
          <a:p>
            <a:fld id="{3AB41CFF-90C9-47B3-9DA1-F2BF8D839F7E}" type="datetime1">
              <a:rPr lang="en-US" smtClean="0"/>
              <a:t>12/8/23</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6697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12/8/23</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021352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12/8/23</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470551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12/8/23</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32983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0" name="Picture 39">
            <a:extLst>
              <a:ext uri="{FF2B5EF4-FFF2-40B4-BE49-F238E27FC236}">
                <a16:creationId xmlns:a16="http://schemas.microsoft.com/office/drawing/2014/main" id="{1CB7E8AE-A3AC-4BB7-A5C6-F00EC697B265}"/>
              </a:ext>
            </a:extLst>
          </p:cNvPr>
          <p:cNvPicPr>
            <a:picLocks noChangeAspect="1"/>
          </p:cNvPicPr>
          <p:nvPr/>
        </p:nvPicPr>
        <p:blipFill>
          <a:blip r:embed="rId1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838200" y="425450"/>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838200" y="1949450"/>
            <a:ext cx="10515600"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838200" y="6324600"/>
            <a:ext cx="2743200" cy="365125"/>
          </a:xfrm>
          <a:prstGeom prst="rect">
            <a:avLst/>
          </a:prstGeom>
        </p:spPr>
        <p:txBody>
          <a:bodyPr vert="horz" lIns="91440" tIns="45720" rIns="91440" bIns="45720" rtlCol="0" anchor="ctr"/>
          <a:lstStyle>
            <a:lvl1pPr algn="l">
              <a:defRPr sz="900">
                <a:solidFill>
                  <a:schemeClr val="bg1">
                    <a:alpha val="60000"/>
                  </a:schemeClr>
                </a:solidFill>
                <a:latin typeface="+mn-lt"/>
              </a:defRPr>
            </a:lvl1pPr>
          </a:lstStyle>
          <a:p>
            <a:fld id="{57E0CF6C-748E-4B7A-BC8B-3011EF78ED13}" type="datetime1">
              <a:rPr lang="en-US" smtClean="0"/>
              <a:pPr/>
              <a:t>12/8/23</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324600"/>
            <a:ext cx="4114800" cy="365125"/>
          </a:xfrm>
          <a:prstGeom prst="rect">
            <a:avLst/>
          </a:prstGeom>
        </p:spPr>
        <p:txBody>
          <a:bodyPr vert="horz" lIns="91440" tIns="45720" rIns="91440" bIns="45720" rtlCol="0" anchor="ctr"/>
          <a:lstStyle>
            <a:lvl1pPr algn="ctr">
              <a:defRPr sz="900">
                <a:solidFill>
                  <a:schemeClr val="bg1">
                    <a:alpha val="60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610600" y="6324600"/>
            <a:ext cx="2743200" cy="365125"/>
          </a:xfrm>
          <a:prstGeom prst="rect">
            <a:avLst/>
          </a:prstGeom>
        </p:spPr>
        <p:txBody>
          <a:bodyPr vert="horz" lIns="91440" tIns="45720" rIns="91440" bIns="45720" rtlCol="0" anchor="ctr"/>
          <a:lstStyle>
            <a:lvl1pPr algn="r">
              <a:defRPr sz="900">
                <a:solidFill>
                  <a:schemeClr val="bg1">
                    <a:alpha val="60000"/>
                  </a:schemeClr>
                </a:solidFill>
                <a:latin typeface="+mn-l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2616479513"/>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1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hyperlink" Target="https://onlinelibrary.wiley.com/doi/full/10.1111/faf.12252"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29F2144-48B7-4730-955E-365ECED3A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E765FF50-D2F9-4A4F-86ED-F101E172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71537CF4-D775-878D-77E0-F7A406A59E7A}"/>
              </a:ext>
            </a:extLst>
          </p:cNvPr>
          <p:cNvSpPr>
            <a:spLocks noGrp="1"/>
          </p:cNvSpPr>
          <p:nvPr>
            <p:ph type="ctrTitle"/>
          </p:nvPr>
        </p:nvSpPr>
        <p:spPr>
          <a:xfrm>
            <a:off x="838200" y="513189"/>
            <a:ext cx="5797883" cy="2667000"/>
          </a:xfrm>
        </p:spPr>
        <p:txBody>
          <a:bodyPr anchor="b">
            <a:normAutofit fontScale="90000"/>
          </a:bodyPr>
          <a:lstStyle/>
          <a:p>
            <a:pPr algn="l"/>
            <a:r>
              <a:rPr lang="en-US" dirty="0">
                <a:solidFill>
                  <a:schemeClr val="tx2"/>
                </a:solidFill>
              </a:rPr>
              <a:t>Fatty Acid and Stable Isotope Differences in Freshwater Mussel Populations</a:t>
            </a:r>
          </a:p>
        </p:txBody>
      </p:sp>
      <p:sp>
        <p:nvSpPr>
          <p:cNvPr id="3" name="Subtitle 2">
            <a:extLst>
              <a:ext uri="{FF2B5EF4-FFF2-40B4-BE49-F238E27FC236}">
                <a16:creationId xmlns:a16="http://schemas.microsoft.com/office/drawing/2014/main" id="{BCD8779E-3EEF-D3EF-CE9D-E778B494E5B7}"/>
              </a:ext>
            </a:extLst>
          </p:cNvPr>
          <p:cNvSpPr>
            <a:spLocks noGrp="1"/>
          </p:cNvSpPr>
          <p:nvPr>
            <p:ph type="subTitle" idx="1"/>
          </p:nvPr>
        </p:nvSpPr>
        <p:spPr>
          <a:xfrm>
            <a:off x="838200" y="3408788"/>
            <a:ext cx="5797882" cy="1785690"/>
          </a:xfrm>
        </p:spPr>
        <p:txBody>
          <a:bodyPr anchor="t">
            <a:normAutofit/>
          </a:bodyPr>
          <a:lstStyle/>
          <a:p>
            <a:pPr algn="l"/>
            <a:endParaRPr lang="en-US" sz="2200" dirty="0">
              <a:solidFill>
                <a:schemeClr val="tx2"/>
              </a:solidFill>
            </a:endParaRPr>
          </a:p>
          <a:p>
            <a:pPr algn="l"/>
            <a:r>
              <a:rPr lang="en-US" sz="2200" dirty="0">
                <a:solidFill>
                  <a:schemeClr val="tx2"/>
                </a:solidFill>
              </a:rPr>
              <a:t>Logan Potter</a:t>
            </a:r>
          </a:p>
        </p:txBody>
      </p:sp>
      <p:pic>
        <p:nvPicPr>
          <p:cNvPr id="4" name="Picture 3" descr="A calm movement of water in the river">
            <a:extLst>
              <a:ext uri="{FF2B5EF4-FFF2-40B4-BE49-F238E27FC236}">
                <a16:creationId xmlns:a16="http://schemas.microsoft.com/office/drawing/2014/main" id="{01B36967-1272-A14A-05E5-6C312A2DBA82}"/>
              </a:ext>
            </a:extLst>
          </p:cNvPr>
          <p:cNvPicPr>
            <a:picLocks noChangeAspect="1"/>
          </p:cNvPicPr>
          <p:nvPr/>
        </p:nvPicPr>
        <p:blipFill rotWithShape="1">
          <a:blip r:embed="rId5"/>
          <a:srcRect l="22181" r="18860"/>
          <a:stretch/>
        </p:blipFill>
        <p:spPr>
          <a:xfrm>
            <a:off x="7162800" y="10"/>
            <a:ext cx="5029200" cy="5693802"/>
          </a:xfrm>
          <a:prstGeom prst="rect">
            <a:avLst/>
          </a:prstGeom>
        </p:spPr>
      </p:pic>
      <p:sp>
        <p:nvSpPr>
          <p:cNvPr id="13" name="Rectangle 12">
            <a:extLst>
              <a:ext uri="{FF2B5EF4-FFF2-40B4-BE49-F238E27FC236}">
                <a16:creationId xmlns:a16="http://schemas.microsoft.com/office/drawing/2014/main" id="{04D834C7-8223-43DA-AA30-E15A1BC7B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3812"/>
            <a:ext cx="12192000" cy="1164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B62DE6C5-8EB8-4E41-B0FF-93563AA4C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5693811"/>
            <a:ext cx="12191999" cy="1164188"/>
          </a:xfrm>
          <a:prstGeom prst="rect">
            <a:avLst/>
          </a:prstGeom>
          <a:blipFill dpi="0" rotWithShape="1">
            <a:blip r:embed="rId6">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8" name="Audio 7">
            <a:extLst>
              <a:ext uri="{FF2B5EF4-FFF2-40B4-BE49-F238E27FC236}">
                <a16:creationId xmlns:a16="http://schemas.microsoft.com/office/drawing/2014/main" id="{75DAEAB5-2581-73CC-4E04-FB1DD28B09B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53046014"/>
      </p:ext>
    </p:extLst>
  </p:cSld>
  <p:clrMapOvr>
    <a:masterClrMapping/>
  </p:clrMapOvr>
  <mc:AlternateContent xmlns:mc="http://schemas.openxmlformats.org/markup-compatibility/2006">
    <mc:Choice xmlns:p14="http://schemas.microsoft.com/office/powerpoint/2010/main" Requires="p14">
      <p:transition spd="slow" p14:dur="2000" advTm="15053"/>
    </mc:Choice>
    <mc:Fallback>
      <p:transition spd="slow" advTm="150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158D9-E599-2F15-0751-F63908B7BEE1}"/>
              </a:ext>
            </a:extLst>
          </p:cNvPr>
          <p:cNvSpPr>
            <a:spLocks noGrp="1"/>
          </p:cNvSpPr>
          <p:nvPr>
            <p:ph type="title"/>
          </p:nvPr>
        </p:nvSpPr>
        <p:spPr>
          <a:xfrm>
            <a:off x="838200" y="210400"/>
            <a:ext cx="10515600" cy="1325563"/>
          </a:xfrm>
        </p:spPr>
        <p:txBody>
          <a:bodyPr/>
          <a:lstStyle/>
          <a:p>
            <a:r>
              <a:rPr lang="en-US" dirty="0"/>
              <a:t>LDA Results</a:t>
            </a:r>
          </a:p>
        </p:txBody>
      </p:sp>
      <p:pic>
        <p:nvPicPr>
          <p:cNvPr id="7" name="Content Placeholder 6" descr="A group of colored dots&#10;&#10;Description automatically generated">
            <a:extLst>
              <a:ext uri="{FF2B5EF4-FFF2-40B4-BE49-F238E27FC236}">
                <a16:creationId xmlns:a16="http://schemas.microsoft.com/office/drawing/2014/main" id="{3C6F99AC-76A3-C635-B068-6A9841DDE8B8}"/>
              </a:ext>
            </a:extLst>
          </p:cNvPr>
          <p:cNvPicPr>
            <a:picLocks noGrp="1" noChangeAspect="1"/>
          </p:cNvPicPr>
          <p:nvPr>
            <p:ph idx="1"/>
          </p:nvPr>
        </p:nvPicPr>
        <p:blipFill>
          <a:blip r:embed="rId5"/>
          <a:stretch>
            <a:fillRect/>
          </a:stretch>
        </p:blipFill>
        <p:spPr>
          <a:xfrm>
            <a:off x="1670419" y="1325563"/>
            <a:ext cx="8851162" cy="5368929"/>
          </a:xfrm>
        </p:spPr>
      </p:pic>
      <p:pic>
        <p:nvPicPr>
          <p:cNvPr id="14" name="Audio 13">
            <a:extLst>
              <a:ext uri="{FF2B5EF4-FFF2-40B4-BE49-F238E27FC236}">
                <a16:creationId xmlns:a16="http://schemas.microsoft.com/office/drawing/2014/main" id="{5E253424-543C-DA09-B6C5-7FE7A8B8279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190624"/>
      </p:ext>
    </p:extLst>
  </p:cSld>
  <p:clrMapOvr>
    <a:masterClrMapping/>
  </p:clrMapOvr>
  <mc:AlternateContent xmlns:mc="http://schemas.openxmlformats.org/markup-compatibility/2006">
    <mc:Choice xmlns:p14="http://schemas.microsoft.com/office/powerpoint/2010/main" Requires="p14">
      <p:transition p14:dur="10" advClick="0" advTm="38557"/>
    </mc:Choice>
    <mc:Fallback>
      <p:transition advClick="0" advTm="385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4DE6B-A0D3-BD82-B339-8A9C64D2AFC9}"/>
              </a:ext>
            </a:extLst>
          </p:cNvPr>
          <p:cNvSpPr>
            <a:spLocks noGrp="1"/>
          </p:cNvSpPr>
          <p:nvPr>
            <p:ph type="title"/>
          </p:nvPr>
        </p:nvSpPr>
        <p:spPr/>
        <p:txBody>
          <a:bodyPr/>
          <a:lstStyle/>
          <a:p>
            <a:r>
              <a:rPr lang="en-US" dirty="0"/>
              <a:t>LDA Results</a:t>
            </a:r>
          </a:p>
        </p:txBody>
      </p:sp>
      <p:pic>
        <p:nvPicPr>
          <p:cNvPr id="5" name="Content Placeholder 4" descr="A screen shot of a graph&#10;&#10;Description automatically generated">
            <a:extLst>
              <a:ext uri="{FF2B5EF4-FFF2-40B4-BE49-F238E27FC236}">
                <a16:creationId xmlns:a16="http://schemas.microsoft.com/office/drawing/2014/main" id="{FC2AADDB-CF92-7DEA-9436-CAAF4ECEE3E3}"/>
              </a:ext>
            </a:extLst>
          </p:cNvPr>
          <p:cNvPicPr>
            <a:picLocks noGrp="1" noChangeAspect="1"/>
          </p:cNvPicPr>
          <p:nvPr>
            <p:ph idx="1"/>
          </p:nvPr>
        </p:nvPicPr>
        <p:blipFill>
          <a:blip r:embed="rId5"/>
          <a:stretch>
            <a:fillRect/>
          </a:stretch>
        </p:blipFill>
        <p:spPr>
          <a:xfrm>
            <a:off x="2477977" y="1691323"/>
            <a:ext cx="7721099" cy="5068209"/>
          </a:xfrm>
        </p:spPr>
      </p:pic>
      <p:pic>
        <p:nvPicPr>
          <p:cNvPr id="33" name="Audio 32">
            <a:extLst>
              <a:ext uri="{FF2B5EF4-FFF2-40B4-BE49-F238E27FC236}">
                <a16:creationId xmlns:a16="http://schemas.microsoft.com/office/drawing/2014/main" id="{33B2D179-CEE3-B7B0-2756-5137A56C064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7372647"/>
      </p:ext>
    </p:extLst>
  </p:cSld>
  <p:clrMapOvr>
    <a:masterClrMapping/>
  </p:clrMapOvr>
  <mc:AlternateContent xmlns:mc="http://schemas.openxmlformats.org/markup-compatibility/2006">
    <mc:Choice xmlns:p14="http://schemas.microsoft.com/office/powerpoint/2010/main" Requires="p14">
      <p:transition spd="slow" p14:dur="2000" advTm="32756"/>
    </mc:Choice>
    <mc:Fallback>
      <p:transition spd="slow" advTm="327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CD3DE-4C20-D798-87A1-C6214DBEFE23}"/>
              </a:ext>
            </a:extLst>
          </p:cNvPr>
          <p:cNvSpPr>
            <a:spLocks noGrp="1"/>
          </p:cNvSpPr>
          <p:nvPr>
            <p:ph type="title"/>
          </p:nvPr>
        </p:nvSpPr>
        <p:spPr/>
        <p:txBody>
          <a:bodyPr/>
          <a:lstStyle/>
          <a:p>
            <a:r>
              <a:rPr lang="en-US" dirty="0"/>
              <a:t>RDA Results</a:t>
            </a:r>
          </a:p>
        </p:txBody>
      </p:sp>
      <p:pic>
        <p:nvPicPr>
          <p:cNvPr id="9" name="Content Placeholder 8" descr="A screenshot of a graph&#10;&#10;Description automatically generated">
            <a:extLst>
              <a:ext uri="{FF2B5EF4-FFF2-40B4-BE49-F238E27FC236}">
                <a16:creationId xmlns:a16="http://schemas.microsoft.com/office/drawing/2014/main" id="{C5B5226E-07F6-371F-7A60-99B6FA5B5277}"/>
              </a:ext>
            </a:extLst>
          </p:cNvPr>
          <p:cNvPicPr>
            <a:picLocks noGrp="1" noChangeAspect="1"/>
          </p:cNvPicPr>
          <p:nvPr>
            <p:ph idx="1"/>
          </p:nvPr>
        </p:nvPicPr>
        <p:blipFill>
          <a:blip r:embed="rId5"/>
          <a:stretch>
            <a:fillRect/>
          </a:stretch>
        </p:blipFill>
        <p:spPr>
          <a:xfrm>
            <a:off x="2069898" y="1397729"/>
            <a:ext cx="8410532" cy="5094511"/>
          </a:xfrm>
        </p:spPr>
      </p:pic>
      <p:sp>
        <p:nvSpPr>
          <p:cNvPr id="10" name="TextBox 9">
            <a:extLst>
              <a:ext uri="{FF2B5EF4-FFF2-40B4-BE49-F238E27FC236}">
                <a16:creationId xmlns:a16="http://schemas.microsoft.com/office/drawing/2014/main" id="{58BD6413-6314-7623-E041-48DB7C8ACB6D}"/>
              </a:ext>
            </a:extLst>
          </p:cNvPr>
          <p:cNvSpPr txBox="1"/>
          <p:nvPr/>
        </p:nvSpPr>
        <p:spPr>
          <a:xfrm>
            <a:off x="2719754" y="1397729"/>
            <a:ext cx="2368061" cy="369332"/>
          </a:xfrm>
          <a:prstGeom prst="rect">
            <a:avLst/>
          </a:prstGeom>
          <a:noFill/>
        </p:spPr>
        <p:txBody>
          <a:bodyPr wrap="square" rtlCol="0">
            <a:spAutoFit/>
          </a:bodyPr>
          <a:lstStyle/>
          <a:p>
            <a:r>
              <a:rPr lang="en-US" dirty="0"/>
              <a:t>All Fatty Acids</a:t>
            </a:r>
          </a:p>
        </p:txBody>
      </p:sp>
      <p:sp>
        <p:nvSpPr>
          <p:cNvPr id="11" name="TextBox 10">
            <a:extLst>
              <a:ext uri="{FF2B5EF4-FFF2-40B4-BE49-F238E27FC236}">
                <a16:creationId xmlns:a16="http://schemas.microsoft.com/office/drawing/2014/main" id="{664CEDF6-0127-BB62-BEB5-A2C5B5237DDF}"/>
              </a:ext>
            </a:extLst>
          </p:cNvPr>
          <p:cNvSpPr txBox="1"/>
          <p:nvPr/>
        </p:nvSpPr>
        <p:spPr>
          <a:xfrm>
            <a:off x="6928339" y="1397729"/>
            <a:ext cx="2368061" cy="369332"/>
          </a:xfrm>
          <a:prstGeom prst="rect">
            <a:avLst/>
          </a:prstGeom>
          <a:noFill/>
        </p:spPr>
        <p:txBody>
          <a:bodyPr wrap="square" rtlCol="0">
            <a:spAutoFit/>
          </a:bodyPr>
          <a:lstStyle/>
          <a:p>
            <a:r>
              <a:rPr lang="en-US" dirty="0"/>
              <a:t>PUFAs</a:t>
            </a:r>
          </a:p>
        </p:txBody>
      </p:sp>
      <p:pic>
        <p:nvPicPr>
          <p:cNvPr id="23" name="Audio 22">
            <a:extLst>
              <a:ext uri="{FF2B5EF4-FFF2-40B4-BE49-F238E27FC236}">
                <a16:creationId xmlns:a16="http://schemas.microsoft.com/office/drawing/2014/main" id="{0913DB8D-F71F-A8F6-B922-62B07D14107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96866122"/>
      </p:ext>
    </p:extLst>
  </p:cSld>
  <p:clrMapOvr>
    <a:masterClrMapping/>
  </p:clrMapOvr>
  <mc:AlternateContent xmlns:mc="http://schemas.openxmlformats.org/markup-compatibility/2006">
    <mc:Choice xmlns:p14="http://schemas.microsoft.com/office/powerpoint/2010/main" Requires="p14">
      <p:transition spd="slow" p14:dur="2000" advTm="25717"/>
    </mc:Choice>
    <mc:Fallback>
      <p:transition spd="slow" advTm="257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96D50-BB51-D2A7-7834-FFC2F0124194}"/>
              </a:ext>
            </a:extLst>
          </p:cNvPr>
          <p:cNvSpPr>
            <a:spLocks noGrp="1"/>
          </p:cNvSpPr>
          <p:nvPr>
            <p:ph type="title"/>
          </p:nvPr>
        </p:nvSpPr>
        <p:spPr/>
        <p:txBody>
          <a:bodyPr/>
          <a:lstStyle/>
          <a:p>
            <a:r>
              <a:rPr lang="en-US" dirty="0"/>
              <a:t>Linear Mixed Model Results</a:t>
            </a:r>
          </a:p>
        </p:txBody>
      </p:sp>
      <p:sp>
        <p:nvSpPr>
          <p:cNvPr id="3" name="Content Placeholder 2">
            <a:extLst>
              <a:ext uri="{FF2B5EF4-FFF2-40B4-BE49-F238E27FC236}">
                <a16:creationId xmlns:a16="http://schemas.microsoft.com/office/drawing/2014/main" id="{0F7C5815-5781-9654-3788-92180DDC559C}"/>
              </a:ext>
            </a:extLst>
          </p:cNvPr>
          <p:cNvSpPr>
            <a:spLocks noGrp="1"/>
          </p:cNvSpPr>
          <p:nvPr>
            <p:ph idx="1"/>
          </p:nvPr>
        </p:nvSpPr>
        <p:spPr/>
        <p:txBody>
          <a:bodyPr/>
          <a:lstStyle/>
          <a:p>
            <a:r>
              <a:rPr lang="en-US" dirty="0"/>
              <a:t>Some fatty acids were found to have significant effects from site position and season (DPA) and some did not (EPA and DHA)</a:t>
            </a:r>
          </a:p>
          <a:p>
            <a:r>
              <a:rPr lang="en-US" dirty="0"/>
              <a:t>Nitrogen and Sulfur were found to have significant effect from season while Carbon, Hydrogen, and Oxygen did not have significant effects </a:t>
            </a:r>
          </a:p>
        </p:txBody>
      </p:sp>
      <p:pic>
        <p:nvPicPr>
          <p:cNvPr id="10" name="Audio 9">
            <a:extLst>
              <a:ext uri="{FF2B5EF4-FFF2-40B4-BE49-F238E27FC236}">
                <a16:creationId xmlns:a16="http://schemas.microsoft.com/office/drawing/2014/main" id="{D82DF4CA-983E-9F61-EE2B-BC699EB6C7D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00022427"/>
      </p:ext>
    </p:extLst>
  </p:cSld>
  <p:clrMapOvr>
    <a:masterClrMapping/>
  </p:clrMapOvr>
  <mc:AlternateContent xmlns:mc="http://schemas.openxmlformats.org/markup-compatibility/2006">
    <mc:Choice xmlns:p14="http://schemas.microsoft.com/office/powerpoint/2010/main" Requires="p14">
      <p:transition spd="slow" p14:dur="2000" advTm="29348"/>
    </mc:Choice>
    <mc:Fallback>
      <p:transition spd="slow" advTm="293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2FF60-6030-4595-A706-9F648B097958}"/>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3C20CDA5-0FCF-E785-1266-FBBFBBEC03B3}"/>
              </a:ext>
            </a:extLst>
          </p:cNvPr>
          <p:cNvSpPr>
            <a:spLocks noGrp="1"/>
          </p:cNvSpPr>
          <p:nvPr>
            <p:ph idx="1"/>
          </p:nvPr>
        </p:nvSpPr>
        <p:spPr/>
        <p:txBody>
          <a:bodyPr/>
          <a:lstStyle/>
          <a:p>
            <a:r>
              <a:rPr lang="en-US" sz="3600" dirty="0"/>
              <a:t>Analyze the microbiome of the mussels through hemolymph DNA extraction </a:t>
            </a:r>
          </a:p>
          <a:p>
            <a:r>
              <a:rPr lang="en-US" sz="3600" dirty="0"/>
              <a:t>Include more species data to confirm what drives health in mussel</a:t>
            </a:r>
          </a:p>
        </p:txBody>
      </p:sp>
      <p:pic>
        <p:nvPicPr>
          <p:cNvPr id="16" name="Audio 15">
            <a:extLst>
              <a:ext uri="{FF2B5EF4-FFF2-40B4-BE49-F238E27FC236}">
                <a16:creationId xmlns:a16="http://schemas.microsoft.com/office/drawing/2014/main" id="{CDD37CC0-643F-C6F3-99C6-2EAADCD8D21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56301817"/>
      </p:ext>
    </p:extLst>
  </p:cSld>
  <p:clrMapOvr>
    <a:masterClrMapping/>
  </p:clrMapOvr>
  <mc:AlternateContent xmlns:mc="http://schemas.openxmlformats.org/markup-compatibility/2006">
    <mc:Choice xmlns:p14="http://schemas.microsoft.com/office/powerpoint/2010/main" Requires="p14">
      <p:transition spd="slow" p14:dur="2000" advTm="38354"/>
    </mc:Choice>
    <mc:Fallback>
      <p:transition spd="slow" advTm="383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37EB6-DF82-D2F8-D667-F1D1268EBD50}"/>
              </a:ext>
            </a:extLst>
          </p:cNvPr>
          <p:cNvSpPr>
            <a:spLocks noGrp="1"/>
          </p:cNvSpPr>
          <p:nvPr>
            <p:ph type="title"/>
          </p:nvPr>
        </p:nvSpPr>
        <p:spPr/>
        <p:txBody>
          <a:bodyPr/>
          <a:lstStyle/>
          <a:p>
            <a:r>
              <a:rPr lang="en-US" dirty="0"/>
              <a:t>Sources</a:t>
            </a:r>
          </a:p>
        </p:txBody>
      </p:sp>
      <p:sp>
        <p:nvSpPr>
          <p:cNvPr id="3" name="Content Placeholder 2">
            <a:extLst>
              <a:ext uri="{FF2B5EF4-FFF2-40B4-BE49-F238E27FC236}">
                <a16:creationId xmlns:a16="http://schemas.microsoft.com/office/drawing/2014/main" id="{FE148908-4BDF-34EF-783B-B1720BE9B24B}"/>
              </a:ext>
            </a:extLst>
          </p:cNvPr>
          <p:cNvSpPr>
            <a:spLocks noGrp="1"/>
          </p:cNvSpPr>
          <p:nvPr>
            <p:ph idx="1"/>
          </p:nvPr>
        </p:nvSpPr>
        <p:spPr/>
        <p:txBody>
          <a:bodyPr/>
          <a:lstStyle/>
          <a:p>
            <a:r>
              <a:rPr lang="en-US" sz="1800" dirty="0">
                <a:effectLst/>
                <a:latin typeface="Times New Roman" panose="02020603050405020304" pitchFamily="18" charset="0"/>
                <a:ea typeface="Times New Roman" panose="02020603050405020304" pitchFamily="18" charset="0"/>
              </a:rPr>
              <a:t>Haag, W. R., &amp; Williams, J. D. (2013, April 28). </a:t>
            </a:r>
            <a:r>
              <a:rPr lang="en-US" sz="1800" i="1" dirty="0">
                <a:effectLst/>
                <a:latin typeface="Times New Roman" panose="02020603050405020304" pitchFamily="18" charset="0"/>
                <a:ea typeface="Times New Roman" panose="02020603050405020304" pitchFamily="18" charset="0"/>
              </a:rPr>
              <a:t>Biodiversity on the Brink: An assessment of conservation strategies for North American freshwater mussels - </a:t>
            </a:r>
            <a:r>
              <a:rPr lang="en-US" sz="1800" i="1" dirty="0" err="1">
                <a:effectLst/>
                <a:latin typeface="Times New Roman" panose="02020603050405020304" pitchFamily="18" charset="0"/>
                <a:ea typeface="Times New Roman" panose="02020603050405020304" pitchFamily="18" charset="0"/>
              </a:rPr>
              <a:t>hydrobiologia</a:t>
            </a:r>
            <a:r>
              <a:rPr lang="en-US" sz="1800" dirty="0">
                <a:effectLst/>
                <a:latin typeface="Times New Roman" panose="02020603050405020304" pitchFamily="18" charset="0"/>
                <a:ea typeface="Times New Roman" panose="02020603050405020304" pitchFamily="18" charset="0"/>
              </a:rPr>
              <a:t>. SpringerLink. https://</a:t>
            </a:r>
            <a:r>
              <a:rPr lang="en-US" sz="1800" dirty="0" err="1">
                <a:effectLst/>
                <a:latin typeface="Times New Roman" panose="02020603050405020304" pitchFamily="18" charset="0"/>
                <a:ea typeface="Times New Roman" panose="02020603050405020304" pitchFamily="18" charset="0"/>
              </a:rPr>
              <a:t>link.springer.com</a:t>
            </a:r>
            <a:r>
              <a:rPr lang="en-US" sz="1800" dirty="0">
                <a:effectLst/>
                <a:latin typeface="Times New Roman" panose="02020603050405020304" pitchFamily="18" charset="0"/>
                <a:ea typeface="Times New Roman" panose="02020603050405020304" pitchFamily="18" charset="0"/>
              </a:rPr>
              <a:t>/article/10.1007/s10750-013-1524-7 </a:t>
            </a:r>
          </a:p>
          <a:p>
            <a:r>
              <a:rPr lang="en-US" sz="1800" dirty="0">
                <a:effectLst/>
                <a:latin typeface="Times New Roman" panose="02020603050405020304" pitchFamily="18" charset="0"/>
                <a:ea typeface="Times New Roman" panose="02020603050405020304" pitchFamily="18" charset="0"/>
              </a:rPr>
              <a:t>Modesto, V., </a:t>
            </a:r>
            <a:r>
              <a:rPr lang="en-US" sz="1800" dirty="0" err="1">
                <a:effectLst/>
                <a:latin typeface="Times New Roman" panose="02020603050405020304" pitchFamily="18" charset="0"/>
                <a:ea typeface="Times New Roman" panose="02020603050405020304" pitchFamily="18" charset="0"/>
              </a:rPr>
              <a:t>Ilarri</a:t>
            </a:r>
            <a:r>
              <a:rPr lang="en-US" sz="1800" dirty="0">
                <a:effectLst/>
                <a:latin typeface="Times New Roman" panose="02020603050405020304" pitchFamily="18" charset="0"/>
                <a:ea typeface="Times New Roman" panose="02020603050405020304" pitchFamily="18" charset="0"/>
              </a:rPr>
              <a:t>, M., Souza, A. T., Lopes-Lima, M., </a:t>
            </a:r>
            <a:r>
              <a:rPr lang="en-US" sz="1800" dirty="0" err="1">
                <a:effectLst/>
                <a:latin typeface="Times New Roman" panose="02020603050405020304" pitchFamily="18" charset="0"/>
                <a:ea typeface="Times New Roman" panose="02020603050405020304" pitchFamily="18" charset="0"/>
              </a:rPr>
              <a:t>Douda</a:t>
            </a:r>
            <a:r>
              <a:rPr lang="en-US" sz="1800" dirty="0">
                <a:effectLst/>
                <a:latin typeface="Times New Roman" panose="02020603050405020304" pitchFamily="18" charset="0"/>
                <a:ea typeface="Times New Roman" panose="02020603050405020304" pitchFamily="18" charset="0"/>
              </a:rPr>
              <a:t>, K., </a:t>
            </a:r>
            <a:r>
              <a:rPr lang="en-US" sz="1800" dirty="0" err="1">
                <a:effectLst/>
                <a:latin typeface="Times New Roman" panose="02020603050405020304" pitchFamily="18" charset="0"/>
                <a:ea typeface="Times New Roman" panose="02020603050405020304" pitchFamily="18" charset="0"/>
              </a:rPr>
              <a:t>Clavery</a:t>
            </a:r>
            <a:r>
              <a:rPr lang="en-US" sz="1800" dirty="0">
                <a:effectLst/>
                <a:latin typeface="Times New Roman" panose="02020603050405020304" pitchFamily="18" charset="0"/>
                <a:ea typeface="Times New Roman" panose="02020603050405020304" pitchFamily="18" charset="0"/>
              </a:rPr>
              <a:t>, M., &amp; Sousa, R. (2017, October 31). </a:t>
            </a:r>
            <a:r>
              <a:rPr lang="en-US" sz="1800" i="1" dirty="0">
                <a:effectLst/>
                <a:latin typeface="Times New Roman" panose="02020603050405020304" pitchFamily="18" charset="0"/>
                <a:ea typeface="Times New Roman" panose="02020603050405020304" pitchFamily="18" charset="0"/>
              </a:rPr>
              <a:t>Fish and mussels: Importance of fish for Freshwater Mussel Conservation</a:t>
            </a:r>
            <a:r>
              <a:rPr lang="en-US" sz="1800" dirty="0">
                <a:effectLst/>
                <a:latin typeface="Times New Roman" panose="02020603050405020304" pitchFamily="18" charset="0"/>
                <a:ea typeface="Times New Roman" panose="02020603050405020304" pitchFamily="18" charset="0"/>
              </a:rPr>
              <a:t>. Wiley Online Library. </a:t>
            </a:r>
            <a:r>
              <a:rPr lang="en-US" sz="1800" u="sng" dirty="0">
                <a:solidFill>
                  <a:srgbClr val="0563C1"/>
                </a:solidFill>
                <a:effectLst/>
                <a:latin typeface="Times New Roman" panose="02020603050405020304" pitchFamily="18" charset="0"/>
                <a:ea typeface="Times New Roman" panose="02020603050405020304" pitchFamily="18" charset="0"/>
                <a:hlinkClick r:id="rId2"/>
              </a:rPr>
              <a:t>https://onlinelibrary.wiley.com/doi/full/10.1111/faf.12252</a:t>
            </a:r>
            <a:r>
              <a:rPr lang="en-US" sz="1800" dirty="0">
                <a:effectLst/>
                <a:latin typeface="Times New Roman" panose="02020603050405020304" pitchFamily="18" charset="0"/>
                <a:ea typeface="Times New Roman" panose="02020603050405020304" pitchFamily="18" charset="0"/>
              </a:rPr>
              <a:t> </a:t>
            </a:r>
          </a:p>
          <a:p>
            <a:endParaRPr lang="en-US" dirty="0"/>
          </a:p>
        </p:txBody>
      </p:sp>
    </p:spTree>
    <p:extLst>
      <p:ext uri="{BB962C8B-B14F-4D97-AF65-F5344CB8AC3E}">
        <p14:creationId xmlns:p14="http://schemas.microsoft.com/office/powerpoint/2010/main" val="2161326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11C65-AF99-4F7D-1B2D-047912CD7E71}"/>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DE9E259D-DCA3-9E14-9FB8-644F784A4BC6}"/>
              </a:ext>
            </a:extLst>
          </p:cNvPr>
          <p:cNvSpPr>
            <a:spLocks noGrp="1"/>
          </p:cNvSpPr>
          <p:nvPr>
            <p:ph idx="1"/>
          </p:nvPr>
        </p:nvSpPr>
        <p:spPr/>
        <p:txBody>
          <a:bodyPr/>
          <a:lstStyle/>
          <a:p>
            <a:r>
              <a:rPr lang="en-US" dirty="0"/>
              <a:t>Freshwater mussels are undergoing a massive population decline (Haag &amp; Williams, 2013)</a:t>
            </a:r>
          </a:p>
          <a:p>
            <a:r>
              <a:rPr lang="en-US" dirty="0"/>
              <a:t>Direct evidence of decline cause is limited</a:t>
            </a:r>
          </a:p>
          <a:p>
            <a:r>
              <a:rPr lang="en-US" dirty="0"/>
              <a:t>Massive evidence that mussel communities contribute significantly to environmental health (Modesto et al., 2017)</a:t>
            </a:r>
          </a:p>
          <a:p>
            <a:r>
              <a:rPr lang="en-US" dirty="0"/>
              <a:t>What constitutes a healthy mussel remains unclear</a:t>
            </a:r>
          </a:p>
        </p:txBody>
      </p:sp>
      <p:pic>
        <p:nvPicPr>
          <p:cNvPr id="11" name="Audio 10">
            <a:extLst>
              <a:ext uri="{FF2B5EF4-FFF2-40B4-BE49-F238E27FC236}">
                <a16:creationId xmlns:a16="http://schemas.microsoft.com/office/drawing/2014/main" id="{9E734A6A-CA1E-DFFC-1A5C-18A9C0AFD3F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477513621"/>
      </p:ext>
    </p:extLst>
  </p:cSld>
  <p:clrMapOvr>
    <a:masterClrMapping/>
  </p:clrMapOvr>
  <mc:AlternateContent xmlns:mc="http://schemas.openxmlformats.org/markup-compatibility/2006">
    <mc:Choice xmlns:p14="http://schemas.microsoft.com/office/powerpoint/2010/main" Requires="p14">
      <p:transition spd="slow" p14:dur="2000" advTm="35281"/>
    </mc:Choice>
    <mc:Fallback>
      <p:transition spd="slow" advTm="352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51D5C-8504-ECC3-3EA6-780EF1F4586F}"/>
              </a:ext>
            </a:extLst>
          </p:cNvPr>
          <p:cNvSpPr>
            <a:spLocks noGrp="1"/>
          </p:cNvSpPr>
          <p:nvPr>
            <p:ph type="title"/>
          </p:nvPr>
        </p:nvSpPr>
        <p:spPr/>
        <p:txBody>
          <a:bodyPr/>
          <a:lstStyle/>
          <a:p>
            <a:r>
              <a:rPr lang="en-US" dirty="0"/>
              <a:t>Data Description	</a:t>
            </a:r>
          </a:p>
        </p:txBody>
      </p:sp>
      <p:sp>
        <p:nvSpPr>
          <p:cNvPr id="3" name="Content Placeholder 2">
            <a:extLst>
              <a:ext uri="{FF2B5EF4-FFF2-40B4-BE49-F238E27FC236}">
                <a16:creationId xmlns:a16="http://schemas.microsoft.com/office/drawing/2014/main" id="{81EBBAC4-4DA9-6C6E-A2D8-AA3F9ED90654}"/>
              </a:ext>
            </a:extLst>
          </p:cNvPr>
          <p:cNvSpPr>
            <a:spLocks noGrp="1"/>
          </p:cNvSpPr>
          <p:nvPr>
            <p:ph idx="1"/>
          </p:nvPr>
        </p:nvSpPr>
        <p:spPr/>
        <p:txBody>
          <a:bodyPr/>
          <a:lstStyle/>
          <a:p>
            <a:r>
              <a:rPr lang="en-US" dirty="0"/>
              <a:t>1 species of mussel (Wabash </a:t>
            </a:r>
            <a:r>
              <a:rPr lang="en-US" dirty="0" err="1"/>
              <a:t>Pigtoe</a:t>
            </a:r>
            <a:r>
              <a:rPr lang="en-US" dirty="0"/>
              <a:t>) was sampled for fatty acid and stable isotope profiles at 6 different sites, 3 upstream of a reservoir and 3 downstream of a reservoir. Sampling done twice at each site (once in summer and once in fall)</a:t>
            </a:r>
          </a:p>
          <a:p>
            <a:r>
              <a:rPr lang="en-US" dirty="0"/>
              <a:t>20 individual mussels were sampled at each site leading to ~240 samples</a:t>
            </a:r>
          </a:p>
          <a:p>
            <a:r>
              <a:rPr lang="en-US" dirty="0"/>
              <a:t>Both fatty acid and stable isotope analysis were done at outside labs</a:t>
            </a:r>
          </a:p>
          <a:p>
            <a:endParaRPr lang="en-US" dirty="0"/>
          </a:p>
        </p:txBody>
      </p:sp>
      <p:pic>
        <p:nvPicPr>
          <p:cNvPr id="11" name="Audio 10">
            <a:extLst>
              <a:ext uri="{FF2B5EF4-FFF2-40B4-BE49-F238E27FC236}">
                <a16:creationId xmlns:a16="http://schemas.microsoft.com/office/drawing/2014/main" id="{4335773B-C4DD-AAB8-D765-2D0CEE54F05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34250454"/>
      </p:ext>
    </p:extLst>
  </p:cSld>
  <p:clrMapOvr>
    <a:masterClrMapping/>
  </p:clrMapOvr>
  <mc:AlternateContent xmlns:mc="http://schemas.openxmlformats.org/markup-compatibility/2006">
    <mc:Choice xmlns:p14="http://schemas.microsoft.com/office/powerpoint/2010/main" Requires="p14">
      <p:transition spd="slow" p14:dur="2000" advTm="29872"/>
    </mc:Choice>
    <mc:Fallback>
      <p:transition spd="slow" advTm="298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B37AE-AAD9-B8BD-5522-FF784E03111A}"/>
              </a:ext>
            </a:extLst>
          </p:cNvPr>
          <p:cNvSpPr>
            <a:spLocks noGrp="1"/>
          </p:cNvSpPr>
          <p:nvPr>
            <p:ph type="title"/>
          </p:nvPr>
        </p:nvSpPr>
        <p:spPr/>
        <p:txBody>
          <a:bodyPr/>
          <a:lstStyle/>
          <a:p>
            <a:r>
              <a:rPr lang="en-US" dirty="0"/>
              <a:t>Sample Sites and Target Organism</a:t>
            </a:r>
          </a:p>
        </p:txBody>
      </p:sp>
      <p:pic>
        <p:nvPicPr>
          <p:cNvPr id="4" name="Picture 3">
            <a:extLst>
              <a:ext uri="{FF2B5EF4-FFF2-40B4-BE49-F238E27FC236}">
                <a16:creationId xmlns:a16="http://schemas.microsoft.com/office/drawing/2014/main" id="{584AF8F1-919F-8DA7-41D0-982416816CC1}"/>
              </a:ext>
            </a:extLst>
          </p:cNvPr>
          <p:cNvPicPr>
            <a:picLocks noChangeAspect="1"/>
          </p:cNvPicPr>
          <p:nvPr/>
        </p:nvPicPr>
        <p:blipFill>
          <a:blip r:embed="rId3"/>
          <a:stretch>
            <a:fillRect/>
          </a:stretch>
        </p:blipFill>
        <p:spPr>
          <a:xfrm>
            <a:off x="392413" y="2055167"/>
            <a:ext cx="5223559" cy="3685511"/>
          </a:xfrm>
          <a:prstGeom prst="rect">
            <a:avLst/>
          </a:prstGeom>
        </p:spPr>
      </p:pic>
      <p:pic>
        <p:nvPicPr>
          <p:cNvPr id="3" name="Picture 2">
            <a:extLst>
              <a:ext uri="{FF2B5EF4-FFF2-40B4-BE49-F238E27FC236}">
                <a16:creationId xmlns:a16="http://schemas.microsoft.com/office/drawing/2014/main" id="{1EA54FBF-4FA5-3670-4F3D-54439A1F9EA9}"/>
              </a:ext>
            </a:extLst>
          </p:cNvPr>
          <p:cNvPicPr>
            <a:picLocks noChangeAspect="1"/>
          </p:cNvPicPr>
          <p:nvPr/>
        </p:nvPicPr>
        <p:blipFill>
          <a:blip r:embed="rId4"/>
          <a:stretch>
            <a:fillRect/>
          </a:stretch>
        </p:blipFill>
        <p:spPr>
          <a:xfrm>
            <a:off x="6576030" y="2055166"/>
            <a:ext cx="4777770" cy="3717105"/>
          </a:xfrm>
          <a:prstGeom prst="rect">
            <a:avLst/>
          </a:prstGeom>
        </p:spPr>
      </p:pic>
    </p:spTree>
    <p:extLst>
      <p:ext uri="{BB962C8B-B14F-4D97-AF65-F5344CB8AC3E}">
        <p14:creationId xmlns:p14="http://schemas.microsoft.com/office/powerpoint/2010/main" val="96925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276B5-12E8-6341-4DDF-B04E432644EF}"/>
              </a:ext>
            </a:extLst>
          </p:cNvPr>
          <p:cNvSpPr>
            <a:spLocks noGrp="1"/>
          </p:cNvSpPr>
          <p:nvPr>
            <p:ph type="title"/>
          </p:nvPr>
        </p:nvSpPr>
        <p:spPr/>
        <p:txBody>
          <a:bodyPr/>
          <a:lstStyle/>
          <a:p>
            <a:r>
              <a:rPr lang="en-US" dirty="0"/>
              <a:t>Research Question</a:t>
            </a:r>
          </a:p>
        </p:txBody>
      </p:sp>
      <p:sp>
        <p:nvSpPr>
          <p:cNvPr id="3" name="Content Placeholder 2">
            <a:extLst>
              <a:ext uri="{FF2B5EF4-FFF2-40B4-BE49-F238E27FC236}">
                <a16:creationId xmlns:a16="http://schemas.microsoft.com/office/drawing/2014/main" id="{FC3D59E8-2E33-F806-E5DB-322EC1C27626}"/>
              </a:ext>
            </a:extLst>
          </p:cNvPr>
          <p:cNvSpPr>
            <a:spLocks noGrp="1"/>
          </p:cNvSpPr>
          <p:nvPr>
            <p:ph idx="1"/>
          </p:nvPr>
        </p:nvSpPr>
        <p:spPr/>
        <p:txBody>
          <a:bodyPr/>
          <a:lstStyle/>
          <a:p>
            <a:r>
              <a:rPr lang="en-US" dirty="0"/>
              <a:t>Overall question is to determine what a healthy individual mussel looks like</a:t>
            </a:r>
          </a:p>
          <a:p>
            <a:r>
              <a:rPr lang="en-US" dirty="0"/>
              <a:t>However, very little research done on what showcases a healthy mussel</a:t>
            </a:r>
          </a:p>
          <a:p>
            <a:r>
              <a:rPr lang="en-US" dirty="0"/>
              <a:t>More immediate question is to determine if fatty acids and stable isotopes showcase a difference between populations (hopefully these differences can prove what a healthy mussel looks like)</a:t>
            </a:r>
          </a:p>
        </p:txBody>
      </p:sp>
      <p:pic>
        <p:nvPicPr>
          <p:cNvPr id="17" name="Audio 16">
            <a:extLst>
              <a:ext uri="{FF2B5EF4-FFF2-40B4-BE49-F238E27FC236}">
                <a16:creationId xmlns:a16="http://schemas.microsoft.com/office/drawing/2014/main" id="{2EE049E6-0ED3-21EB-4342-9825E74273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21696770"/>
      </p:ext>
    </p:extLst>
  </p:cSld>
  <p:clrMapOvr>
    <a:masterClrMapping/>
  </p:clrMapOvr>
  <mc:AlternateContent xmlns:mc="http://schemas.openxmlformats.org/markup-compatibility/2006">
    <mc:Choice xmlns:p14="http://schemas.microsoft.com/office/powerpoint/2010/main" Requires="p14">
      <p:transition spd="slow" p14:dur="2000" advTm="53353"/>
    </mc:Choice>
    <mc:Fallback>
      <p:transition spd="slow" advTm="533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43F01-A368-27E7-C51A-8663C35FA562}"/>
              </a:ext>
            </a:extLst>
          </p:cNvPr>
          <p:cNvSpPr>
            <a:spLocks noGrp="1"/>
          </p:cNvSpPr>
          <p:nvPr>
            <p:ph type="title"/>
          </p:nvPr>
        </p:nvSpPr>
        <p:spPr/>
        <p:txBody>
          <a:bodyPr/>
          <a:lstStyle/>
          <a:p>
            <a:r>
              <a:rPr lang="en-US" dirty="0"/>
              <a:t>Data Preprocessing</a:t>
            </a:r>
          </a:p>
        </p:txBody>
      </p:sp>
      <p:sp>
        <p:nvSpPr>
          <p:cNvPr id="3" name="Content Placeholder 2">
            <a:extLst>
              <a:ext uri="{FF2B5EF4-FFF2-40B4-BE49-F238E27FC236}">
                <a16:creationId xmlns:a16="http://schemas.microsoft.com/office/drawing/2014/main" id="{5EB14EF9-4C0B-9D16-58FB-2634FB6F0629}"/>
              </a:ext>
            </a:extLst>
          </p:cNvPr>
          <p:cNvSpPr>
            <a:spLocks noGrp="1"/>
          </p:cNvSpPr>
          <p:nvPr>
            <p:ph idx="1"/>
          </p:nvPr>
        </p:nvSpPr>
        <p:spPr/>
        <p:txBody>
          <a:bodyPr>
            <a:normAutofit lnSpcReduction="10000"/>
          </a:bodyPr>
          <a:lstStyle/>
          <a:p>
            <a:r>
              <a:rPr lang="en-US" dirty="0"/>
              <a:t>Merge fatty acid and stable isotope data (done by two different labs)</a:t>
            </a:r>
          </a:p>
          <a:p>
            <a:r>
              <a:rPr lang="en-US" dirty="0"/>
              <a:t>Remove any entries that have entries with NA or no data (Due to lab analysis)</a:t>
            </a:r>
          </a:p>
          <a:p>
            <a:r>
              <a:rPr lang="en-US" dirty="0"/>
              <a:t>Reduced from 240 samples to 227</a:t>
            </a:r>
          </a:p>
          <a:p>
            <a:r>
              <a:rPr lang="en-US" dirty="0"/>
              <a:t>Separate into 4 different relational tables (Saturated Fatty Acids, Monounsaturated Fatty Acids, Polyunsaturated Fatty Acids, and Isotopes)</a:t>
            </a:r>
          </a:p>
        </p:txBody>
      </p:sp>
      <p:pic>
        <p:nvPicPr>
          <p:cNvPr id="15" name="Audio 14">
            <a:extLst>
              <a:ext uri="{FF2B5EF4-FFF2-40B4-BE49-F238E27FC236}">
                <a16:creationId xmlns:a16="http://schemas.microsoft.com/office/drawing/2014/main" id="{F5C9AD68-CA51-673C-EF52-A12AAF41FD2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476772064"/>
      </p:ext>
    </p:extLst>
  </p:cSld>
  <p:clrMapOvr>
    <a:masterClrMapping/>
  </p:clrMapOvr>
  <mc:AlternateContent xmlns:mc="http://schemas.openxmlformats.org/markup-compatibility/2006">
    <mc:Choice xmlns:p14="http://schemas.microsoft.com/office/powerpoint/2010/main" Requires="p14">
      <p:transition spd="slow" p14:dur="2000" advTm="52465"/>
    </mc:Choice>
    <mc:Fallback>
      <p:transition spd="slow" advTm="524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CDCFE-07E9-B964-A52A-4578B70E927D}"/>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11B5F029-EA42-BC03-415B-7FD174D841BC}"/>
              </a:ext>
            </a:extLst>
          </p:cNvPr>
          <p:cNvSpPr>
            <a:spLocks noGrp="1"/>
          </p:cNvSpPr>
          <p:nvPr>
            <p:ph idx="1"/>
          </p:nvPr>
        </p:nvSpPr>
        <p:spPr/>
        <p:txBody>
          <a:bodyPr/>
          <a:lstStyle/>
          <a:p>
            <a:r>
              <a:rPr lang="en-US" dirty="0"/>
              <a:t>Conducted linear discriminant analysis (LDA) to determine how sample sites relate to fatty acids and isotopes</a:t>
            </a:r>
          </a:p>
          <a:p>
            <a:r>
              <a:rPr lang="en-US" dirty="0"/>
              <a:t>Conducted redundancy analysis (RDA) to determine how fatty acids and isotopes related to each other</a:t>
            </a:r>
          </a:p>
          <a:p>
            <a:r>
              <a:rPr lang="en-US" dirty="0"/>
              <a:t>Conducted linear mixed models to look at the relationship between the response variable (specific fatty acid or isotope) and the predictor variables (Position related to reservoir and season of sampling)</a:t>
            </a:r>
          </a:p>
        </p:txBody>
      </p:sp>
      <p:pic>
        <p:nvPicPr>
          <p:cNvPr id="14" name="Audio 13">
            <a:extLst>
              <a:ext uri="{FF2B5EF4-FFF2-40B4-BE49-F238E27FC236}">
                <a16:creationId xmlns:a16="http://schemas.microsoft.com/office/drawing/2014/main" id="{9C472F73-1FF6-F119-3D7E-6F396B51634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63522587"/>
      </p:ext>
    </p:extLst>
  </p:cSld>
  <p:clrMapOvr>
    <a:masterClrMapping/>
  </p:clrMapOvr>
  <mc:AlternateContent xmlns:mc="http://schemas.openxmlformats.org/markup-compatibility/2006">
    <mc:Choice xmlns:p14="http://schemas.microsoft.com/office/powerpoint/2010/main" Requires="p14">
      <p:transition spd="slow" p14:dur="2000" advTm="38750"/>
    </mc:Choice>
    <mc:Fallback>
      <p:transition spd="slow" advTm="38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BE0CC-3059-FF07-881D-EAFEF67703BF}"/>
              </a:ext>
            </a:extLst>
          </p:cNvPr>
          <p:cNvSpPr>
            <a:spLocks noGrp="1"/>
          </p:cNvSpPr>
          <p:nvPr>
            <p:ph type="title"/>
          </p:nvPr>
        </p:nvSpPr>
        <p:spPr/>
        <p:txBody>
          <a:bodyPr/>
          <a:lstStyle/>
          <a:p>
            <a:r>
              <a:rPr lang="en-US" dirty="0"/>
              <a:t>Raw Data Results</a:t>
            </a:r>
          </a:p>
        </p:txBody>
      </p:sp>
      <p:pic>
        <p:nvPicPr>
          <p:cNvPr id="6" name="Content Placeholder 5" descr="A graph of different colored and black lines&#10;&#10;Description automatically generated with medium confidence">
            <a:extLst>
              <a:ext uri="{FF2B5EF4-FFF2-40B4-BE49-F238E27FC236}">
                <a16:creationId xmlns:a16="http://schemas.microsoft.com/office/drawing/2014/main" id="{94596C5F-A9D2-4A87-5E09-27629AB51D09}"/>
              </a:ext>
            </a:extLst>
          </p:cNvPr>
          <p:cNvPicPr>
            <a:picLocks noGrp="1" noChangeAspect="1"/>
          </p:cNvPicPr>
          <p:nvPr>
            <p:ph idx="1"/>
          </p:nvPr>
        </p:nvPicPr>
        <p:blipFill>
          <a:blip r:embed="rId5"/>
          <a:stretch>
            <a:fillRect/>
          </a:stretch>
        </p:blipFill>
        <p:spPr>
          <a:xfrm>
            <a:off x="1406770" y="1551776"/>
            <a:ext cx="9283292" cy="4940464"/>
          </a:xfrm>
        </p:spPr>
      </p:pic>
      <p:pic>
        <p:nvPicPr>
          <p:cNvPr id="11" name="Audio 10">
            <a:extLst>
              <a:ext uri="{FF2B5EF4-FFF2-40B4-BE49-F238E27FC236}">
                <a16:creationId xmlns:a16="http://schemas.microsoft.com/office/drawing/2014/main" id="{044F3240-4E85-673F-1D9A-C7C4268453C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80431612"/>
      </p:ext>
    </p:extLst>
  </p:cSld>
  <p:clrMapOvr>
    <a:masterClrMapping/>
  </p:clrMapOvr>
  <mc:AlternateContent xmlns:mc="http://schemas.openxmlformats.org/markup-compatibility/2006">
    <mc:Choice xmlns:p14="http://schemas.microsoft.com/office/powerpoint/2010/main" Requires="p14">
      <p:transition spd="slow" p14:dur="2000" advTm="11628"/>
    </mc:Choice>
    <mc:Fallback>
      <p:transition spd="slow" advTm="116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FA15A-1BFA-3C48-27DD-BF0FB7D39A85}"/>
              </a:ext>
            </a:extLst>
          </p:cNvPr>
          <p:cNvSpPr>
            <a:spLocks noGrp="1"/>
          </p:cNvSpPr>
          <p:nvPr>
            <p:ph type="title"/>
          </p:nvPr>
        </p:nvSpPr>
        <p:spPr/>
        <p:txBody>
          <a:bodyPr/>
          <a:lstStyle/>
          <a:p>
            <a:r>
              <a:rPr lang="en-US" dirty="0"/>
              <a:t>Raw Data Results</a:t>
            </a:r>
          </a:p>
        </p:txBody>
      </p:sp>
      <p:pic>
        <p:nvPicPr>
          <p:cNvPr id="5" name="Content Placeholder 4" descr="A graph with different colored lines&#10;&#10;Description automatically generated">
            <a:extLst>
              <a:ext uri="{FF2B5EF4-FFF2-40B4-BE49-F238E27FC236}">
                <a16:creationId xmlns:a16="http://schemas.microsoft.com/office/drawing/2014/main" id="{A679F234-7B59-6F5C-1F83-34015DC41CCB}"/>
              </a:ext>
            </a:extLst>
          </p:cNvPr>
          <p:cNvPicPr>
            <a:picLocks noGrp="1" noChangeAspect="1"/>
          </p:cNvPicPr>
          <p:nvPr>
            <p:ph idx="1"/>
          </p:nvPr>
        </p:nvPicPr>
        <p:blipFill>
          <a:blip r:embed="rId5"/>
          <a:stretch>
            <a:fillRect/>
          </a:stretch>
        </p:blipFill>
        <p:spPr>
          <a:xfrm>
            <a:off x="506092" y="1698332"/>
            <a:ext cx="11179815" cy="3568556"/>
          </a:xfrm>
        </p:spPr>
      </p:pic>
      <p:pic>
        <p:nvPicPr>
          <p:cNvPr id="18" name="Audio 17">
            <a:extLst>
              <a:ext uri="{FF2B5EF4-FFF2-40B4-BE49-F238E27FC236}">
                <a16:creationId xmlns:a16="http://schemas.microsoft.com/office/drawing/2014/main" id="{5746D2D1-7CAC-5A65-0E30-2FA2FE7D7C3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25476512"/>
      </p:ext>
    </p:extLst>
  </p:cSld>
  <p:clrMapOvr>
    <a:masterClrMapping/>
  </p:clrMapOvr>
  <mc:AlternateContent xmlns:mc="http://schemas.openxmlformats.org/markup-compatibility/2006">
    <mc:Choice xmlns:p14="http://schemas.microsoft.com/office/powerpoint/2010/main" Requires="p14">
      <p:transition spd="slow" p14:dur="2000" advTm="33871"/>
    </mc:Choice>
    <mc:Fallback>
      <p:transition spd="slow" advTm="338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theme/theme1.xml><?xml version="1.0" encoding="utf-8"?>
<a:theme xmlns:a="http://schemas.openxmlformats.org/drawingml/2006/main" name="BlockprintVTI">
  <a:themeElements>
    <a:clrScheme name="AnalogousFromLightSeedLeftStep">
      <a:dk1>
        <a:srgbClr val="000000"/>
      </a:dk1>
      <a:lt1>
        <a:srgbClr val="FFFFFF"/>
      </a:lt1>
      <a:dk2>
        <a:srgbClr val="22363C"/>
      </a:dk2>
      <a:lt2>
        <a:srgbClr val="E8E8E2"/>
      </a:lt2>
      <a:accent1>
        <a:srgbClr val="8D8FD0"/>
      </a:accent1>
      <a:accent2>
        <a:srgbClr val="7399C5"/>
      </a:accent2>
      <a:accent3>
        <a:srgbClr val="6FADB5"/>
      </a:accent3>
      <a:accent4>
        <a:srgbClr val="67B19C"/>
      </a:accent4>
      <a:accent5>
        <a:srgbClr val="74B085"/>
      </a:accent5>
      <a:accent6>
        <a:srgbClr val="72B369"/>
      </a:accent6>
      <a:hlink>
        <a:srgbClr val="878552"/>
      </a:hlink>
      <a:folHlink>
        <a:srgbClr val="7F7F7F"/>
      </a:folHlink>
    </a:clrScheme>
    <a:fontScheme name="Custom 56">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printVTI" id="{AA8C8908-6BA4-477C-AEA4-CB6C32A1FE3B}" vid="{36392749-7C1D-4938-93BB-440CD2A1B0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12120</TotalTime>
  <Words>1908</Words>
  <Application>Microsoft Macintosh PowerPoint</Application>
  <PresentationFormat>Widescreen</PresentationFormat>
  <Paragraphs>76</Paragraphs>
  <Slides>15</Slides>
  <Notes>14</Notes>
  <HiddenSlides>0</HiddenSlides>
  <MMClips>13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Avenir Next LT Pro</vt:lpstr>
      <vt:lpstr>AvenirNext LT Pro Medium</vt:lpstr>
      <vt:lpstr>Calibri</vt:lpstr>
      <vt:lpstr>Times New Roman</vt:lpstr>
      <vt:lpstr>BlockprintVTI</vt:lpstr>
      <vt:lpstr>Fatty Acid and Stable Isotope Differences in Freshwater Mussel Populations</vt:lpstr>
      <vt:lpstr>Background</vt:lpstr>
      <vt:lpstr>Data Description </vt:lpstr>
      <vt:lpstr>Sample Sites and Target Organism</vt:lpstr>
      <vt:lpstr>Research Question</vt:lpstr>
      <vt:lpstr>Data Preprocessing</vt:lpstr>
      <vt:lpstr>Methods</vt:lpstr>
      <vt:lpstr>Raw Data Results</vt:lpstr>
      <vt:lpstr>Raw Data Results</vt:lpstr>
      <vt:lpstr>LDA Results</vt:lpstr>
      <vt:lpstr>LDA Results</vt:lpstr>
      <vt:lpstr>RDA Results</vt:lpstr>
      <vt:lpstr>Linear Mixed Model Results</vt:lpstr>
      <vt:lpstr>Next Steps</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Drivers of Mussel Health in Indiana Streams and Rivers</dc:title>
  <dc:creator>Logan Hilston Potter</dc:creator>
  <cp:lastModifiedBy>Logan Hilston Potter</cp:lastModifiedBy>
  <cp:revision>29</cp:revision>
  <dcterms:created xsi:type="dcterms:W3CDTF">2023-10-17T15:54:40Z</dcterms:created>
  <dcterms:modified xsi:type="dcterms:W3CDTF">2023-12-09T02:06:23Z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2023-10-17T17:03:36Z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42af31ed-a093-4df4-b1ff-250ac327d9c0</vt:lpwstr>
  </property>
  <property fmtid="{D5CDD505-2E9C-101B-9397-08002B2CF9AE}" pid="8" name="MSIP_Label_4044bd30-2ed7-4c9d-9d12-46200872a97b_ContentBits">
    <vt:lpwstr>0</vt:lpwstr>
  </property>
</Properties>
</file>